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0"/>
  </p:notesMasterIdLst>
  <p:sldIdLst>
    <p:sldId id="256" r:id="rId2"/>
    <p:sldId id="260" r:id="rId3"/>
    <p:sldId id="262" r:id="rId4"/>
    <p:sldId id="263" r:id="rId5"/>
    <p:sldId id="264" r:id="rId6"/>
    <p:sldId id="266" r:id="rId7"/>
    <p:sldId id="267"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1917"/>
    <a:srgbClr val="0E385A"/>
    <a:srgbClr val="08273E"/>
    <a:srgbClr val="0C2F4C"/>
    <a:srgbClr val="23426B"/>
    <a:srgbClr val="1C3250"/>
    <a:srgbClr val="1D3657"/>
    <a:srgbClr val="051725"/>
    <a:srgbClr val="082136"/>
    <a:srgbClr val="0923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69815" autoAdjust="0"/>
  </p:normalViewPr>
  <p:slideViewPr>
    <p:cSldViewPr snapToGrid="0">
      <p:cViewPr varScale="1">
        <p:scale>
          <a:sx n="111" d="100"/>
          <a:sy n="111" d="100"/>
        </p:scale>
        <p:origin x="159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gif>
</file>

<file path=ppt/media/image13.png>
</file>

<file path=ppt/media/image14.png>
</file>

<file path=ppt/media/image15.png>
</file>

<file path=ppt/media/image16.gif>
</file>

<file path=ppt/media/image2.png>
</file>

<file path=ppt/media/image3.jp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7550BF-0097-486D-B4B3-5D3153065B12}" type="datetimeFigureOut">
              <a:rPr lang="en-CA" smtClean="0"/>
              <a:t>2024-04-15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94DBEC-DB67-40E4-89E9-E318A429E344}" type="slidenum">
              <a:rPr lang="en-CA" smtClean="0"/>
              <a:t>‹#›</a:t>
            </a:fld>
            <a:endParaRPr lang="en-CA"/>
          </a:p>
        </p:txBody>
      </p:sp>
    </p:spTree>
    <p:extLst>
      <p:ext uri="{BB962C8B-B14F-4D97-AF65-F5344CB8AC3E}">
        <p14:creationId xmlns:p14="http://schemas.microsoft.com/office/powerpoint/2010/main" val="4218022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a:t>https://docs.openwebui.com/</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Open-source on GitHub (https://github.com/open-webui/open-webui)</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96 contributors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Regular updates, new features, </a:t>
            </a:r>
            <a:r>
              <a:rPr lang="en-US" b="0" dirty="0" err="1"/>
              <a:t>devs</a:t>
            </a:r>
            <a:r>
              <a:rPr lang="en-US" b="0" dirty="0"/>
              <a:t> actively support community pull-requests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Great documentation and community support (check out r/</a:t>
            </a:r>
            <a:r>
              <a:rPr lang="en-US" b="0" dirty="0" err="1"/>
              <a:t>LocalLLaMA</a:t>
            </a:r>
            <a:r>
              <a:rPr lang="en-US" b="0" dirty="0"/>
              <a:t> and r/</a:t>
            </a:r>
            <a:r>
              <a:rPr lang="en-US" b="0" dirty="0" err="1"/>
              <a:t>ollama</a:t>
            </a:r>
            <a:r>
              <a:rPr lang="en-US" b="0" dirty="0"/>
              <a:t> on Reddit)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dirty="0"/>
              <a:t>This is the </a:t>
            </a:r>
            <a:r>
              <a:rPr lang="en-US" b="1" dirty="0"/>
              <a:t>front-end</a:t>
            </a:r>
            <a:r>
              <a:rPr lang="en-US" b="0" dirty="0"/>
              <a:t>, the </a:t>
            </a:r>
            <a:r>
              <a:rPr lang="en-US" b="1" dirty="0"/>
              <a:t>back-end</a:t>
            </a:r>
            <a:r>
              <a:rPr lang="en-US" b="0" dirty="0"/>
              <a:t> is powered by </a:t>
            </a:r>
            <a:r>
              <a:rPr lang="en-US" b="0" dirty="0" err="1"/>
              <a:t>Ollama</a:t>
            </a:r>
            <a:r>
              <a:rPr lang="en-US" b="0" dirty="0"/>
              <a:t>, an open-source back-end application that allows users to run large language models locally on their own hardware. (https://github.com/ollama/ollama)</a:t>
            </a:r>
            <a:endParaRPr lang="en-US" b="1"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dirty="0"/>
          </a:p>
        </p:txBody>
      </p:sp>
      <p:sp>
        <p:nvSpPr>
          <p:cNvPr id="4" name="Slide Number Placeholder 3"/>
          <p:cNvSpPr>
            <a:spLocks noGrp="1"/>
          </p:cNvSpPr>
          <p:nvPr>
            <p:ph type="sldNum" sz="quarter" idx="5"/>
          </p:nvPr>
        </p:nvSpPr>
        <p:spPr/>
        <p:txBody>
          <a:bodyPr/>
          <a:lstStyle/>
          <a:p>
            <a:fld id="{1F94DBEC-DB67-40E4-89E9-E318A429E344}" type="slidenum">
              <a:rPr lang="en-CA" smtClean="0"/>
              <a:t>2</a:t>
            </a:fld>
            <a:endParaRPr lang="en-CA"/>
          </a:p>
        </p:txBody>
      </p:sp>
    </p:spTree>
    <p:extLst>
      <p:ext uri="{BB962C8B-B14F-4D97-AF65-F5344CB8AC3E}">
        <p14:creationId xmlns:p14="http://schemas.microsoft.com/office/powerpoint/2010/main" val="29705923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b="1" i="0" dirty="0">
                <a:solidFill>
                  <a:srgbClr val="000000"/>
                </a:solidFill>
                <a:effectLst/>
                <a:latin typeface="ui-sans-serif"/>
              </a:rPr>
              <a:t>Model: </a:t>
            </a:r>
            <a:r>
              <a:rPr lang="en-US" b="0" i="0" dirty="0">
                <a:solidFill>
                  <a:srgbClr val="000000"/>
                </a:solidFill>
                <a:effectLst/>
                <a:latin typeface="ui-sans-serif"/>
              </a:rPr>
              <a:t>dolphin-2.6-mistral-7b-v2.6-dpo-laser-q5_K_M</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a:t>Parameters are defined by </a:t>
            </a:r>
            <a:r>
              <a:rPr lang="en-US" b="0" dirty="0" err="1"/>
              <a:t>Ollama</a:t>
            </a:r>
            <a:r>
              <a:rPr lang="en-US" b="0" dirty="0"/>
              <a:t>.</a:t>
            </a:r>
          </a:p>
          <a:p>
            <a:pPr marL="0" indent="0">
              <a:buFont typeface="Arial" panose="020B0604020202020204" pitchFamily="34" charset="0"/>
              <a:buNone/>
            </a:pPr>
            <a:endParaRPr lang="en-US" b="0" i="0" dirty="0">
              <a:solidFill>
                <a:srgbClr val="000000"/>
              </a:solidFill>
              <a:effectLst/>
              <a:latin typeface="ui-sans-serif"/>
            </a:endParaRPr>
          </a:p>
          <a:p>
            <a:pPr marL="171450" indent="-171450">
              <a:buFont typeface="Arial" panose="020B0604020202020204" pitchFamily="34" charset="0"/>
              <a:buChar char="•"/>
            </a:pPr>
            <a:r>
              <a:rPr lang="en-US" b="0" i="0" dirty="0">
                <a:solidFill>
                  <a:srgbClr val="000000"/>
                </a:solidFill>
                <a:effectLst/>
                <a:latin typeface="ui-sans-serif"/>
              </a:rPr>
              <a:t>Trained on </a:t>
            </a:r>
            <a:r>
              <a:rPr lang="en-US" b="1" i="0" dirty="0">
                <a:solidFill>
                  <a:srgbClr val="000000"/>
                </a:solidFill>
                <a:effectLst/>
                <a:latin typeface="ui-sans-serif"/>
              </a:rPr>
              <a:t>7.24 billion parameters </a:t>
            </a:r>
            <a:r>
              <a:rPr lang="en-US" b="0" i="0" dirty="0">
                <a:solidFill>
                  <a:srgbClr val="000000"/>
                </a:solidFill>
                <a:effectLst/>
                <a:latin typeface="ui-sans-serif"/>
              </a:rPr>
              <a:t>and supports </a:t>
            </a:r>
            <a:r>
              <a:rPr lang="en-US" b="1" i="0" dirty="0">
                <a:solidFill>
                  <a:srgbClr val="000000"/>
                </a:solidFill>
                <a:effectLst/>
                <a:latin typeface="ui-sans-serif"/>
              </a:rPr>
              <a:t>16k context limit </a:t>
            </a:r>
            <a:r>
              <a:rPr lang="en-US" b="0" i="0" dirty="0">
                <a:solidFill>
                  <a:srgbClr val="000000"/>
                </a:solidFill>
                <a:effectLst/>
                <a:latin typeface="ui-sans-serif"/>
              </a:rPr>
              <a:t>(same as GPT-3.5)</a:t>
            </a:r>
          </a:p>
          <a:p>
            <a:pPr marL="628650" lvl="1" indent="-171450">
              <a:buFont typeface="Arial" panose="020B0604020202020204" pitchFamily="34" charset="0"/>
              <a:buChar char="•"/>
            </a:pPr>
            <a:r>
              <a:rPr lang="en-US" b="0" i="1" dirty="0">
                <a:solidFill>
                  <a:srgbClr val="000000"/>
                </a:solidFill>
                <a:effectLst/>
                <a:latin typeface="ui-sans-serif"/>
              </a:rPr>
              <a:t>GPT-3.5 was trained on 175 billion parameters.</a:t>
            </a:r>
          </a:p>
          <a:p>
            <a:pPr marL="628650" lvl="1" indent="-171450">
              <a:buFont typeface="Arial" panose="020B0604020202020204" pitchFamily="34" charset="0"/>
              <a:buChar char="•"/>
            </a:pPr>
            <a:r>
              <a:rPr lang="en-US" b="0" i="1" dirty="0">
                <a:solidFill>
                  <a:srgbClr val="000000"/>
                </a:solidFill>
                <a:effectLst/>
                <a:latin typeface="ui-sans-serif"/>
              </a:rPr>
              <a:t>GPT-4 was trained on 1.76 trillion parameters.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i="0" dirty="0">
              <a:solidFill>
                <a:srgbClr val="000000"/>
              </a:solidFill>
              <a:effectLst/>
              <a:latin typeface="ui-sans-serif"/>
            </a:endParaRPr>
          </a:p>
          <a:p>
            <a:pPr marL="628650" lvl="1" indent="-171450">
              <a:buFont typeface="Arial" panose="020B0604020202020204" pitchFamily="34" charset="0"/>
              <a:buChar char="•"/>
            </a:pPr>
            <a:r>
              <a:rPr lang="en-US" b="1" i="0" dirty="0">
                <a:solidFill>
                  <a:srgbClr val="000000"/>
                </a:solidFill>
                <a:effectLst/>
                <a:latin typeface="ui-sans-serif"/>
              </a:rPr>
              <a:t>Context</a:t>
            </a:r>
            <a:r>
              <a:rPr lang="en-US" b="0" i="0" dirty="0">
                <a:solidFill>
                  <a:srgbClr val="000000"/>
                </a:solidFill>
                <a:effectLst/>
                <a:latin typeface="ui-sans-serif"/>
              </a:rPr>
              <a:t> </a:t>
            </a:r>
            <a:r>
              <a:rPr lang="en-US" b="0" i="1" dirty="0">
                <a:solidFill>
                  <a:srgbClr val="000000"/>
                </a:solidFill>
                <a:effectLst/>
                <a:latin typeface="ui-sans-serif"/>
              </a:rPr>
              <a:t>(</a:t>
            </a:r>
            <a:r>
              <a:rPr lang="en-US" b="0" i="1" dirty="0" err="1">
                <a:solidFill>
                  <a:srgbClr val="000000"/>
                </a:solidFill>
                <a:effectLst/>
                <a:latin typeface="ui-sans-serif"/>
              </a:rPr>
              <a:t>num_ctx</a:t>
            </a:r>
            <a:r>
              <a:rPr lang="en-US" b="0" i="1" dirty="0">
                <a:solidFill>
                  <a:srgbClr val="000000"/>
                </a:solidFill>
                <a:effectLst/>
                <a:latin typeface="ui-sans-serif"/>
              </a:rPr>
              <a:t>)</a:t>
            </a:r>
            <a:r>
              <a:rPr lang="en-US" b="0" i="0" dirty="0">
                <a:solidFill>
                  <a:srgbClr val="000000"/>
                </a:solidFill>
                <a:effectLst/>
                <a:latin typeface="ui-sans-serif"/>
              </a:rPr>
              <a:t> the maximum amount of text (measured in Tokens) a model can consider at one time. </a:t>
            </a:r>
            <a:r>
              <a:rPr lang="en-US" b="1" i="0" dirty="0">
                <a:solidFill>
                  <a:srgbClr val="000000"/>
                </a:solidFill>
                <a:effectLst/>
                <a:latin typeface="ui-sans-serif"/>
              </a:rPr>
              <a:t>It’s important to note, you can enter more text than the model context limit allows, but any text after the limit will not be considered when generating a response.</a:t>
            </a:r>
            <a:endParaRPr lang="en-US" b="0" i="0" dirty="0">
              <a:solidFill>
                <a:srgbClr val="FFFFFF"/>
              </a:solidFill>
              <a:effectLst/>
              <a:highlight>
                <a:srgbClr val="2B2B2B"/>
              </a:highlight>
              <a:latin typeface="SegoeUIVariable"/>
            </a:endParaRP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FFFFFF"/>
                </a:solidFill>
                <a:effectLst/>
                <a:highlight>
                  <a:srgbClr val="2B2B2B"/>
                </a:highlight>
                <a:latin typeface="SegoeUIVariable"/>
              </a:rPr>
              <a:t>Importance</a:t>
            </a:r>
            <a:r>
              <a:rPr lang="en-US" b="0" i="0" dirty="0">
                <a:solidFill>
                  <a:srgbClr val="FFFFFF"/>
                </a:solidFill>
                <a:effectLst/>
                <a:highlight>
                  <a:srgbClr val="2B2B2B"/>
                </a:highlight>
                <a:latin typeface="SegoeUIVariable"/>
              </a:rPr>
              <a:t>: The context helps the model grasp the nuances of a conversation or text, allowing it to provide more relevant and coherent responses.</a:t>
            </a:r>
          </a:p>
          <a:p>
            <a:pPr marL="1085850" lvl="2" indent="-171450">
              <a:buFont typeface="Arial" panose="020B0604020202020204" pitchFamily="34" charset="0"/>
              <a:buChar char="•"/>
            </a:pPr>
            <a:endParaRPr lang="en-US" b="0" i="0" dirty="0">
              <a:solidFill>
                <a:srgbClr val="FFFFFF"/>
              </a:solidFill>
              <a:effectLst/>
              <a:highlight>
                <a:srgbClr val="2B2B2B"/>
              </a:highlight>
              <a:latin typeface="SegoeUIVariable"/>
            </a:endParaRPr>
          </a:p>
          <a:p>
            <a:pPr marL="628650" lvl="1" indent="-171450">
              <a:buFont typeface="Arial" panose="020B0604020202020204" pitchFamily="34" charset="0"/>
              <a:buChar char="•"/>
            </a:pPr>
            <a:r>
              <a:rPr lang="en-US" b="1" i="0" dirty="0">
                <a:solidFill>
                  <a:srgbClr val="000000"/>
                </a:solidFill>
                <a:effectLst/>
                <a:latin typeface="ui-sans-serif"/>
              </a:rPr>
              <a:t>Tokens </a:t>
            </a:r>
            <a:r>
              <a:rPr lang="en-US" b="0" i="0" dirty="0">
                <a:solidFill>
                  <a:srgbClr val="000000"/>
                </a:solidFill>
                <a:effectLst/>
                <a:latin typeface="ui-sans-serif"/>
              </a:rPr>
              <a:t>are the </a:t>
            </a:r>
            <a:r>
              <a:rPr lang="en-US" b="1" i="0" dirty="0">
                <a:solidFill>
                  <a:srgbClr val="000000"/>
                </a:solidFill>
                <a:effectLst/>
                <a:latin typeface="ui-sans-serif"/>
              </a:rPr>
              <a:t>AI unit of measurement</a:t>
            </a:r>
            <a:r>
              <a:rPr lang="en-US" b="0" i="0" dirty="0">
                <a:solidFill>
                  <a:srgbClr val="000000"/>
                </a:solidFill>
                <a:effectLst/>
                <a:latin typeface="ui-sans-serif"/>
              </a:rPr>
              <a:t>. </a:t>
            </a:r>
            <a:r>
              <a:rPr lang="en-US" b="0" i="0" dirty="0">
                <a:solidFill>
                  <a:srgbClr val="FFFFFF"/>
                </a:solidFill>
                <a:effectLst/>
                <a:highlight>
                  <a:srgbClr val="2B2B2B"/>
                </a:highlight>
                <a:latin typeface="SegoeUIVariable"/>
              </a:rPr>
              <a:t>Tokens can be an entire word, part of a word, or punctuation. For example, “AI” is one token, “models” is another.</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FFFFFF"/>
                </a:solidFill>
                <a:effectLst/>
                <a:highlight>
                  <a:srgbClr val="2B2B2B"/>
                </a:highlight>
                <a:latin typeface="SegoeUIVariable"/>
              </a:rPr>
              <a:t>Function</a:t>
            </a:r>
            <a:r>
              <a:rPr lang="en-US" b="0" i="0" dirty="0">
                <a:solidFill>
                  <a:srgbClr val="FFFFFF"/>
                </a:solidFill>
                <a:effectLst/>
                <a:highlight>
                  <a:srgbClr val="2B2B2B"/>
                </a:highlight>
                <a:latin typeface="SegoeUIVariable"/>
              </a:rPr>
              <a:t>: Tokens are used by the model to analyze and generate text. The model’s “vocabulary” is made up of tokens, and its understanding of language is based on how these tokens are combined and used.</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1" i="0" dirty="0">
              <a:solidFill>
                <a:srgbClr val="FFFFFF"/>
              </a:solidFill>
              <a:effectLst/>
              <a:highlight>
                <a:srgbClr val="2B2B2B"/>
              </a:highlight>
              <a:latin typeface="SegoeUIVariable"/>
            </a:endParaRP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FFFFFF"/>
                </a:solidFill>
                <a:effectLst/>
                <a:highlight>
                  <a:srgbClr val="2B2B2B"/>
                </a:highlight>
                <a:latin typeface="SegoeUIVariable"/>
              </a:rPr>
              <a:t>Benefit </a:t>
            </a:r>
            <a:r>
              <a:rPr lang="en-US" b="0" i="0" dirty="0">
                <a:solidFill>
                  <a:srgbClr val="FFFFFF"/>
                </a:solidFill>
                <a:effectLst/>
                <a:highlight>
                  <a:srgbClr val="2B2B2B"/>
                </a:highlight>
                <a:latin typeface="SegoeUIVariable"/>
              </a:rPr>
              <a:t>of having a high context limit:</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FFFFFF"/>
                </a:solidFill>
                <a:effectLst/>
                <a:highlight>
                  <a:srgbClr val="2B2B2B"/>
                </a:highlight>
                <a:latin typeface="SegoeUIVariable"/>
              </a:rPr>
              <a:t>Helps </a:t>
            </a:r>
            <a:r>
              <a:rPr lang="en-US" b="1" i="0" dirty="0">
                <a:solidFill>
                  <a:srgbClr val="FFFFFF"/>
                </a:solidFill>
                <a:effectLst/>
                <a:highlight>
                  <a:srgbClr val="2B2B2B"/>
                </a:highlight>
                <a:latin typeface="SegoeUIVariable"/>
              </a:rPr>
              <a:t>grasp nuances </a:t>
            </a:r>
            <a:r>
              <a:rPr lang="en-US" b="0" i="0" dirty="0">
                <a:solidFill>
                  <a:srgbClr val="FFFFFF"/>
                </a:solidFill>
                <a:effectLst/>
                <a:highlight>
                  <a:srgbClr val="2B2B2B"/>
                </a:highlight>
                <a:latin typeface="SegoeUIVariable"/>
              </a:rPr>
              <a:t>of a conversation, allowing it to provide more relevant and coherent responses.	</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dirty="0"/>
              <a:t>Enhanced understanding</a:t>
            </a:r>
            <a:r>
              <a:rPr lang="en-US" dirty="0"/>
              <a:t> – </a:t>
            </a:r>
            <a:r>
              <a:rPr lang="en-US" b="0" i="0" dirty="0">
                <a:solidFill>
                  <a:srgbClr val="FFFFFF"/>
                </a:solidFill>
                <a:effectLst/>
                <a:highlight>
                  <a:srgbClr val="2B2B2B"/>
                </a:highlight>
                <a:latin typeface="SegoeUIVariable"/>
              </a:rPr>
              <a:t>higher limits allow for longer prompts and responses.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1" i="0" dirty="0">
                <a:solidFill>
                  <a:srgbClr val="FFFFFF"/>
                </a:solidFill>
                <a:effectLst/>
                <a:highlight>
                  <a:srgbClr val="2B2B2B"/>
                </a:highlight>
                <a:latin typeface="SegoeUIVariable"/>
              </a:rPr>
              <a:t>Long-form content generation</a:t>
            </a:r>
            <a:r>
              <a:rPr lang="en-US" b="0" i="0" dirty="0">
                <a:solidFill>
                  <a:srgbClr val="FFFFFF"/>
                </a:solidFill>
                <a:effectLst/>
                <a:highlight>
                  <a:srgbClr val="2B2B2B"/>
                </a:highlight>
                <a:latin typeface="SegoeUIVariable"/>
              </a:rPr>
              <a:t> - </a:t>
            </a:r>
            <a:r>
              <a:rPr lang="en-US" b="0" i="0" dirty="0">
                <a:solidFill>
                  <a:srgbClr val="000000"/>
                </a:solidFill>
                <a:effectLst/>
                <a:latin typeface="ui-sans-serif"/>
              </a:rPr>
              <a:t>the model can generate longer pieces of content while maintaining relevance and staying on topic throughout the text.</a:t>
            </a:r>
          </a:p>
          <a:p>
            <a:pPr marL="1543050" marR="0" lvl="3"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i="0" dirty="0">
                <a:solidFill>
                  <a:srgbClr val="000000"/>
                </a:solidFill>
                <a:effectLst/>
                <a:latin typeface="ui-sans-serif"/>
              </a:rPr>
              <a:t>Beneficial when creating detailed reports, articles, or narratives that require </a:t>
            </a:r>
            <a:r>
              <a:rPr lang="en-US" b="1" i="0" dirty="0">
                <a:solidFill>
                  <a:srgbClr val="000000"/>
                </a:solidFill>
                <a:effectLst/>
                <a:latin typeface="ui-sans-serif"/>
              </a:rPr>
              <a:t>continuity </a:t>
            </a:r>
            <a:r>
              <a:rPr lang="en-US" b="0" i="0" dirty="0">
                <a:solidFill>
                  <a:srgbClr val="000000"/>
                </a:solidFill>
                <a:effectLst/>
                <a:latin typeface="ui-sans-serif"/>
              </a:rPr>
              <a:t>over a larger span of text.</a:t>
            </a:r>
            <a:endParaRPr lang="en-US" b="0" dirty="0"/>
          </a:p>
          <a:p>
            <a:pPr marL="171450" indent="-171450">
              <a:buFont typeface="Arial" panose="020B0604020202020204" pitchFamily="34" charset="0"/>
              <a:buChar char="•"/>
            </a:pPr>
            <a:endParaRPr lang="en-US" b="0" dirty="0"/>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Model: </a:t>
            </a:r>
            <a:r>
              <a:rPr lang="en-US" b="0" i="0" dirty="0">
                <a:solidFill>
                  <a:srgbClr val="000000"/>
                </a:solidFill>
                <a:effectLst/>
                <a:latin typeface="ui-sans-serif"/>
              </a:rPr>
              <a:t>https://huggingface.co/cognitivecomputations/dolphin-2.6-mistral-7b-dpo-laser</a:t>
            </a:r>
            <a:endParaRPr lang="en-US" dirty="0"/>
          </a:p>
          <a:p>
            <a:r>
              <a:rPr lang="en-US" dirty="0"/>
              <a:t>https://openwebui.com/</a:t>
            </a:r>
          </a:p>
          <a:p>
            <a:r>
              <a:rPr lang="en-US" dirty="0"/>
              <a:t>https://github.com/ollama/ollama</a:t>
            </a:r>
          </a:p>
          <a:p>
            <a:r>
              <a:rPr lang="en-US" dirty="0"/>
              <a:t>Parameters: https://github.com/ollama/ollama/blob/main/docs/modelfile.md</a:t>
            </a:r>
          </a:p>
        </p:txBody>
      </p:sp>
      <p:sp>
        <p:nvSpPr>
          <p:cNvPr id="4" name="Slide Number Placeholder 3"/>
          <p:cNvSpPr>
            <a:spLocks noGrp="1"/>
          </p:cNvSpPr>
          <p:nvPr>
            <p:ph type="sldNum" sz="quarter" idx="5"/>
          </p:nvPr>
        </p:nvSpPr>
        <p:spPr/>
        <p:txBody>
          <a:bodyPr/>
          <a:lstStyle/>
          <a:p>
            <a:fld id="{1F94DBEC-DB67-40E4-89E9-E318A429E344}" type="slidenum">
              <a:rPr lang="en-CA" smtClean="0"/>
              <a:t>4</a:t>
            </a:fld>
            <a:endParaRPr lang="en-CA"/>
          </a:p>
        </p:txBody>
      </p:sp>
    </p:spTree>
    <p:extLst>
      <p:ext uri="{BB962C8B-B14F-4D97-AF65-F5344CB8AC3E}">
        <p14:creationId xmlns:p14="http://schemas.microsoft.com/office/powerpoint/2010/main" val="3519364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1F94DBEC-DB67-40E4-89E9-E318A429E344}" type="slidenum">
              <a:rPr lang="en-CA" smtClean="0"/>
              <a:t>6</a:t>
            </a:fld>
            <a:endParaRPr lang="en-CA"/>
          </a:p>
        </p:txBody>
      </p:sp>
    </p:spTree>
    <p:extLst>
      <p:ext uri="{BB962C8B-B14F-4D97-AF65-F5344CB8AC3E}">
        <p14:creationId xmlns:p14="http://schemas.microsoft.com/office/powerpoint/2010/main" val="1352880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1F94DBEC-DB67-40E4-89E9-E318A429E344}" type="slidenum">
              <a:rPr lang="en-CA" smtClean="0"/>
              <a:t>7</a:t>
            </a:fld>
            <a:endParaRPr lang="en-CA"/>
          </a:p>
        </p:txBody>
      </p:sp>
    </p:spTree>
    <p:extLst>
      <p:ext uri="{BB962C8B-B14F-4D97-AF65-F5344CB8AC3E}">
        <p14:creationId xmlns:p14="http://schemas.microsoft.com/office/powerpoint/2010/main" val="30875513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4/15/2024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4/15/2024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gif"/><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id="{E15FDD88-012D-A4CC-9591-D2136FA7BCD7}"/>
              </a:ext>
            </a:extLst>
          </p:cNvPr>
          <p:cNvSpPr>
            <a:spLocks noGrp="1"/>
          </p:cNvSpPr>
          <p:nvPr>
            <p:ph type="ctrTitle"/>
          </p:nvPr>
        </p:nvSpPr>
        <p:spPr>
          <a:xfrm>
            <a:off x="530285" y="-101869"/>
            <a:ext cx="5068467" cy="1679511"/>
          </a:xfrm>
        </p:spPr>
        <p:txBody>
          <a:bodyPr>
            <a:normAutofit/>
          </a:bodyPr>
          <a:lstStyle/>
          <a:p>
            <a:r>
              <a:rPr lang="en-US" dirty="0"/>
              <a:t>elevating </a:t>
            </a:r>
            <a:r>
              <a:rPr lang="en-US" dirty="0" err="1"/>
              <a:t>qe</a:t>
            </a:r>
            <a:endParaRPr lang="en-CA" dirty="0"/>
          </a:p>
        </p:txBody>
      </p:sp>
      <p:sp>
        <p:nvSpPr>
          <p:cNvPr id="11" name="Title 3">
            <a:extLst>
              <a:ext uri="{FF2B5EF4-FFF2-40B4-BE49-F238E27FC236}">
                <a16:creationId xmlns:a16="http://schemas.microsoft.com/office/drawing/2014/main" id="{536BDF7A-E67D-92F2-910A-9A9C54869F09}"/>
              </a:ext>
            </a:extLst>
          </p:cNvPr>
          <p:cNvSpPr txBox="1">
            <a:spLocks/>
          </p:cNvSpPr>
          <p:nvPr/>
        </p:nvSpPr>
        <p:spPr>
          <a:xfrm>
            <a:off x="7838099" y="4535863"/>
            <a:ext cx="4802155" cy="167951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800" kern="1200" cap="all" baseline="0">
                <a:solidFill>
                  <a:schemeClr val="tx1"/>
                </a:solidFill>
                <a:latin typeface="+mj-lt"/>
                <a:ea typeface="+mj-ea"/>
                <a:cs typeface="+mj-cs"/>
              </a:defRPr>
            </a:lvl1pPr>
          </a:lstStyle>
          <a:p>
            <a:r>
              <a:rPr lang="en-US" dirty="0"/>
              <a:t>Custom ai models</a:t>
            </a:r>
            <a:endParaRPr lang="en-CA" dirty="0"/>
          </a:p>
        </p:txBody>
      </p:sp>
      <p:sp>
        <p:nvSpPr>
          <p:cNvPr id="14" name="Subtitle 13">
            <a:extLst>
              <a:ext uri="{FF2B5EF4-FFF2-40B4-BE49-F238E27FC236}">
                <a16:creationId xmlns:a16="http://schemas.microsoft.com/office/drawing/2014/main" id="{D97E8122-4639-1666-DCAC-3CC1BBACDD88}"/>
              </a:ext>
            </a:extLst>
          </p:cNvPr>
          <p:cNvSpPr>
            <a:spLocks noGrp="1"/>
          </p:cNvSpPr>
          <p:nvPr>
            <p:ph type="subTitle" idx="1"/>
          </p:nvPr>
        </p:nvSpPr>
        <p:spPr>
          <a:xfrm>
            <a:off x="7838099" y="4429206"/>
            <a:ext cx="2530852" cy="946412"/>
          </a:xfrm>
        </p:spPr>
        <p:txBody>
          <a:bodyPr>
            <a:normAutofit/>
          </a:bodyPr>
          <a:lstStyle/>
          <a:p>
            <a:r>
              <a:rPr lang="en-US" dirty="0"/>
              <a:t>with</a:t>
            </a:r>
            <a:endParaRPr lang="en-CA" dirty="0"/>
          </a:p>
        </p:txBody>
      </p:sp>
    </p:spTree>
    <p:extLst>
      <p:ext uri="{BB962C8B-B14F-4D97-AF65-F5344CB8AC3E}">
        <p14:creationId xmlns:p14="http://schemas.microsoft.com/office/powerpoint/2010/main" val="3249000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27" name="Picture 26" descr="A black rectangle with white dots&#10;&#10;Description automatically generated">
            <a:extLst>
              <a:ext uri="{FF2B5EF4-FFF2-40B4-BE49-F238E27FC236}">
                <a16:creationId xmlns:a16="http://schemas.microsoft.com/office/drawing/2014/main" id="{E447FF8E-8302-CD50-BECF-85B61FDEA0A3}"/>
              </a:ext>
            </a:extLst>
          </p:cNvPr>
          <p:cNvPicPr>
            <a:picLocks noChangeAspect="1"/>
          </p:cNvPicPr>
          <p:nvPr/>
        </p:nvPicPr>
        <p:blipFill>
          <a:blip r:embed="rId3"/>
          <a:stretch>
            <a:fillRect/>
          </a:stretch>
        </p:blipFill>
        <p:spPr>
          <a:xfrm>
            <a:off x="1524" y="33483"/>
            <a:ext cx="12190476" cy="6857143"/>
          </a:xfrm>
          <a:prstGeom prst="rect">
            <a:avLst/>
          </a:prstGeom>
        </p:spPr>
      </p:pic>
      <p:pic>
        <p:nvPicPr>
          <p:cNvPr id="3" name="Picture 2">
            <a:extLst>
              <a:ext uri="{FF2B5EF4-FFF2-40B4-BE49-F238E27FC236}">
                <a16:creationId xmlns:a16="http://schemas.microsoft.com/office/drawing/2014/main" id="{EC4ADCEF-7BEA-D364-742D-243BD5E62D79}"/>
              </a:ext>
            </a:extLst>
          </p:cNvPr>
          <p:cNvPicPr>
            <a:picLocks noChangeAspect="1"/>
          </p:cNvPicPr>
          <p:nvPr/>
        </p:nvPicPr>
        <p:blipFill>
          <a:blip r:embed="rId4"/>
          <a:stretch>
            <a:fillRect/>
          </a:stretch>
        </p:blipFill>
        <p:spPr>
          <a:xfrm>
            <a:off x="-1524" y="0"/>
            <a:ext cx="12192000" cy="11463031"/>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36F574C4-4C91-BB37-1AA7-AD7040D77EEA}"/>
              </a:ext>
            </a:extLst>
          </p:cNvPr>
          <p:cNvPicPr>
            <a:picLocks noChangeAspect="1"/>
          </p:cNvPicPr>
          <p:nvPr/>
        </p:nvPicPr>
        <p:blipFill>
          <a:blip r:embed="rId5"/>
          <a:stretch>
            <a:fillRect/>
          </a:stretch>
        </p:blipFill>
        <p:spPr>
          <a:xfrm>
            <a:off x="3084722" y="3108134"/>
            <a:ext cx="6411817" cy="3606647"/>
          </a:xfrm>
          <a:prstGeom prst="rect">
            <a:avLst/>
          </a:prstGeom>
        </p:spPr>
      </p:pic>
    </p:spTree>
    <p:extLst>
      <p:ext uri="{BB962C8B-B14F-4D97-AF65-F5344CB8AC3E}">
        <p14:creationId xmlns:p14="http://schemas.microsoft.com/office/powerpoint/2010/main" val="2821175979"/>
      </p:ext>
    </p:extLst>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9A1C357-5E38-8E4D-D276-4E6FEDC0139F}"/>
              </a:ext>
            </a:extLst>
          </p:cNvPr>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noFill/>
            </a:endParaRPr>
          </a:p>
        </p:txBody>
      </p:sp>
      <p:pic>
        <p:nvPicPr>
          <p:cNvPr id="5" name="Picture 4">
            <a:extLst>
              <a:ext uri="{FF2B5EF4-FFF2-40B4-BE49-F238E27FC236}">
                <a16:creationId xmlns:a16="http://schemas.microsoft.com/office/drawing/2014/main" id="{C8A26FDC-6E2E-92B3-1495-7184F3C1771B}"/>
              </a:ext>
            </a:extLst>
          </p:cNvPr>
          <p:cNvPicPr>
            <a:picLocks noChangeAspect="1"/>
          </p:cNvPicPr>
          <p:nvPr/>
        </p:nvPicPr>
        <p:blipFill>
          <a:blip r:embed="rId2"/>
          <a:stretch>
            <a:fillRect/>
          </a:stretch>
        </p:blipFill>
        <p:spPr>
          <a:xfrm>
            <a:off x="2814871" y="0"/>
            <a:ext cx="6562258" cy="6858000"/>
          </a:xfrm>
          <a:prstGeom prst="rect">
            <a:avLst/>
          </a:prstGeom>
        </p:spPr>
      </p:pic>
    </p:spTree>
    <p:extLst>
      <p:ext uri="{BB962C8B-B14F-4D97-AF65-F5344CB8AC3E}">
        <p14:creationId xmlns:p14="http://schemas.microsoft.com/office/powerpoint/2010/main" val="549879778"/>
      </p:ext>
    </p:extLst>
  </p:cSld>
  <p:clrMapOvr>
    <a:masterClrMapping/>
  </p:clrMapOvr>
  <mc:AlternateContent xmlns:mc="http://schemas.openxmlformats.org/markup-compatibility/2006">
    <mc:Choice xmlns:p14="http://schemas.microsoft.com/office/powerpoint/2010/main" Requires="p14">
      <p:transition spd="slow" p14:dur="1500">
        <p:push dir="u"/>
      </p:transition>
    </mc:Choice>
    <mc:Fallback>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B831BB-85B7-6CEE-28B6-DAC2DB37BAD1}"/>
              </a:ext>
            </a:extLst>
          </p:cNvPr>
          <p:cNvSpPr>
            <a:spLocks noGrp="1" noRot="1" noMove="1" noResize="1" noEditPoints="1" noAdjustHandles="1" noChangeArrowheads="1" noChangeShapeType="1"/>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noFill/>
            </a:endParaRPr>
          </a:p>
        </p:txBody>
      </p:sp>
      <p:pic>
        <p:nvPicPr>
          <p:cNvPr id="26" name="Picture 25">
            <a:extLst>
              <a:ext uri="{FF2B5EF4-FFF2-40B4-BE49-F238E27FC236}">
                <a16:creationId xmlns:a16="http://schemas.microsoft.com/office/drawing/2014/main" id="{A4114F2C-844E-F4F8-A7C6-C45F28362F25}"/>
              </a:ext>
            </a:extLst>
          </p:cNvPr>
          <p:cNvPicPr>
            <a:picLocks noChangeAspect="1"/>
          </p:cNvPicPr>
          <p:nvPr/>
        </p:nvPicPr>
        <p:blipFill rotWithShape="1">
          <a:blip r:embed="rId3"/>
          <a:srcRect l="1661" t="24900" r="3622"/>
          <a:stretch/>
        </p:blipFill>
        <p:spPr>
          <a:xfrm>
            <a:off x="6310896" y="199415"/>
            <a:ext cx="5236414" cy="6459167"/>
          </a:xfrm>
          <a:prstGeom prst="rect">
            <a:avLst/>
          </a:prstGeom>
          <a:effectLst>
            <a:softEdge rad="63500"/>
          </a:effectLst>
          <a:scene3d>
            <a:camera prst="perspectiveFront"/>
            <a:lightRig rig="threePt" dir="t"/>
          </a:scene3d>
        </p:spPr>
      </p:pic>
      <p:pic>
        <p:nvPicPr>
          <p:cNvPr id="28" name="Picture 27">
            <a:extLst>
              <a:ext uri="{FF2B5EF4-FFF2-40B4-BE49-F238E27FC236}">
                <a16:creationId xmlns:a16="http://schemas.microsoft.com/office/drawing/2014/main" id="{CB9497FC-7C34-8303-79C1-D4DBFAB7C8F0}"/>
              </a:ext>
            </a:extLst>
          </p:cNvPr>
          <p:cNvPicPr>
            <a:picLocks noChangeAspect="1"/>
          </p:cNvPicPr>
          <p:nvPr/>
        </p:nvPicPr>
        <p:blipFill rotWithShape="1">
          <a:blip r:embed="rId4"/>
          <a:srcRect l="2184" t="24900" r="3099"/>
          <a:stretch/>
        </p:blipFill>
        <p:spPr>
          <a:xfrm>
            <a:off x="429793" y="199415"/>
            <a:ext cx="5236414" cy="6459167"/>
          </a:xfrm>
          <a:prstGeom prst="rect">
            <a:avLst/>
          </a:prstGeom>
          <a:effectLst>
            <a:softEdge rad="63500"/>
          </a:effectLst>
          <a:scene3d>
            <a:camera prst="perspectiveFront"/>
            <a:lightRig rig="threePt" dir="t"/>
          </a:scene3d>
        </p:spPr>
      </p:pic>
    </p:spTree>
    <p:extLst>
      <p:ext uri="{BB962C8B-B14F-4D97-AF65-F5344CB8AC3E}">
        <p14:creationId xmlns:p14="http://schemas.microsoft.com/office/powerpoint/2010/main" val="271140828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B831BB-85B7-6CEE-28B6-DAC2DB37BAD1}"/>
              </a:ext>
            </a:extLst>
          </p:cNvPr>
          <p:cNvSpPr>
            <a:spLocks noGrp="1" noRot="1" noMove="1" noResize="1" noEditPoints="1" noAdjustHandles="1" noChangeArrowheads="1" noChangeShapeType="1"/>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noFill/>
              </a:rPr>
              <a:t>C</a:t>
            </a:r>
            <a:endParaRPr lang="en-CA" dirty="0">
              <a:noFill/>
            </a:endParaRPr>
          </a:p>
        </p:txBody>
      </p:sp>
      <p:pic>
        <p:nvPicPr>
          <p:cNvPr id="5" name="Picture 4">
            <a:extLst>
              <a:ext uri="{FF2B5EF4-FFF2-40B4-BE49-F238E27FC236}">
                <a16:creationId xmlns:a16="http://schemas.microsoft.com/office/drawing/2014/main" id="{C866F6A0-57C2-306A-2488-9ED5F30F7A09}"/>
              </a:ext>
            </a:extLst>
          </p:cNvPr>
          <p:cNvPicPr>
            <a:picLocks noChangeAspect="1"/>
          </p:cNvPicPr>
          <p:nvPr/>
        </p:nvPicPr>
        <p:blipFill rotWithShape="1">
          <a:blip r:embed="rId2"/>
          <a:srcRect b="54353"/>
          <a:stretch/>
        </p:blipFill>
        <p:spPr>
          <a:xfrm>
            <a:off x="466578" y="207797"/>
            <a:ext cx="3407087" cy="2988696"/>
          </a:xfrm>
          <a:prstGeom prst="rect">
            <a:avLst/>
          </a:prstGeom>
        </p:spPr>
      </p:pic>
      <p:pic>
        <p:nvPicPr>
          <p:cNvPr id="12" name="Picture 11" descr="A logo of a person&#10;&#10;Description automatically generated">
            <a:extLst>
              <a:ext uri="{FF2B5EF4-FFF2-40B4-BE49-F238E27FC236}">
                <a16:creationId xmlns:a16="http://schemas.microsoft.com/office/drawing/2014/main" id="{C9C6B0FE-5351-6035-89C9-D4DB6C4A7C9B}"/>
              </a:ext>
            </a:extLst>
          </p:cNvPr>
          <p:cNvPicPr>
            <a:picLocks noChangeAspect="1"/>
          </p:cNvPicPr>
          <p:nvPr/>
        </p:nvPicPr>
        <p:blipFill>
          <a:blip r:embed="rId3"/>
          <a:stretch>
            <a:fillRect/>
          </a:stretch>
        </p:blipFill>
        <p:spPr>
          <a:xfrm>
            <a:off x="4606227" y="1939227"/>
            <a:ext cx="2979547" cy="2979547"/>
          </a:xfrm>
          <a:prstGeom prst="rect">
            <a:avLst/>
          </a:prstGeom>
          <a:effectLst>
            <a:glow rad="101600">
              <a:schemeClr val="accent5">
                <a:satMod val="175000"/>
                <a:alpha val="40000"/>
              </a:schemeClr>
            </a:glow>
            <a:reflection blurRad="6350" stA="50000" endA="275" endPos="40000" dist="101600" dir="5400000" sy="-100000" algn="bl" rotWithShape="0"/>
          </a:effectLst>
        </p:spPr>
      </p:pic>
      <p:pic>
        <p:nvPicPr>
          <p:cNvPr id="13" name="Picture 12">
            <a:extLst>
              <a:ext uri="{FF2B5EF4-FFF2-40B4-BE49-F238E27FC236}">
                <a16:creationId xmlns:a16="http://schemas.microsoft.com/office/drawing/2014/main" id="{5B4C6A06-0942-D7C4-123D-08B2A80E8D4A}"/>
              </a:ext>
            </a:extLst>
          </p:cNvPr>
          <p:cNvPicPr>
            <a:picLocks noChangeAspect="1"/>
          </p:cNvPicPr>
          <p:nvPr/>
        </p:nvPicPr>
        <p:blipFill rotWithShape="1">
          <a:blip r:embed="rId2"/>
          <a:srcRect t="45022"/>
          <a:stretch/>
        </p:blipFill>
        <p:spPr>
          <a:xfrm>
            <a:off x="469109" y="3111466"/>
            <a:ext cx="3421326" cy="3614615"/>
          </a:xfrm>
          <a:prstGeom prst="rect">
            <a:avLst/>
          </a:prstGeom>
        </p:spPr>
      </p:pic>
      <p:sp>
        <p:nvSpPr>
          <p:cNvPr id="14" name="TextBox 13">
            <a:extLst>
              <a:ext uri="{FF2B5EF4-FFF2-40B4-BE49-F238E27FC236}">
                <a16:creationId xmlns:a16="http://schemas.microsoft.com/office/drawing/2014/main" id="{9FD82603-1C85-86B3-D605-ECC7C0E4E16A}"/>
              </a:ext>
            </a:extLst>
          </p:cNvPr>
          <p:cNvSpPr txBox="1"/>
          <p:nvPr/>
        </p:nvSpPr>
        <p:spPr>
          <a:xfrm>
            <a:off x="4730690" y="132485"/>
            <a:ext cx="2730619" cy="1569660"/>
          </a:xfrm>
          <a:prstGeom prst="rect">
            <a:avLst/>
          </a:prstGeom>
          <a:noFill/>
        </p:spPr>
        <p:txBody>
          <a:bodyPr wrap="none" rtlCol="0">
            <a:spAutoFit/>
          </a:bodyPr>
          <a:lstStyle/>
          <a:p>
            <a:pPr algn="ctr"/>
            <a:r>
              <a:rPr lang="en-US" sz="4800" dirty="0">
                <a:effectLst>
                  <a:glow rad="139700">
                    <a:schemeClr val="accent5">
                      <a:satMod val="175000"/>
                      <a:alpha val="40000"/>
                    </a:schemeClr>
                  </a:glow>
                </a:effectLst>
              </a:rPr>
              <a:t>Corporate</a:t>
            </a:r>
          </a:p>
          <a:p>
            <a:pPr algn="ctr"/>
            <a:r>
              <a:rPr lang="en-US" sz="4800" dirty="0">
                <a:effectLst>
                  <a:glow rad="139700">
                    <a:schemeClr val="accent5">
                      <a:satMod val="175000"/>
                      <a:alpha val="40000"/>
                    </a:schemeClr>
                  </a:glow>
                </a:effectLst>
              </a:rPr>
              <a:t>Assistant</a:t>
            </a:r>
            <a:endParaRPr lang="en-CA" sz="4800" dirty="0">
              <a:effectLst>
                <a:glow rad="139700">
                  <a:schemeClr val="accent5">
                    <a:satMod val="175000"/>
                    <a:alpha val="40000"/>
                  </a:schemeClr>
                </a:glow>
              </a:effectLst>
            </a:endParaRPr>
          </a:p>
        </p:txBody>
      </p:sp>
      <p:pic>
        <p:nvPicPr>
          <p:cNvPr id="16" name="Picture 15" descr="A screenshot of a computer&#10;&#10;Description automatically generated">
            <a:extLst>
              <a:ext uri="{FF2B5EF4-FFF2-40B4-BE49-F238E27FC236}">
                <a16:creationId xmlns:a16="http://schemas.microsoft.com/office/drawing/2014/main" id="{B4D8DE07-AC55-597E-BFA6-C779899C08CC}"/>
              </a:ext>
            </a:extLst>
          </p:cNvPr>
          <p:cNvPicPr>
            <a:picLocks noChangeAspect="1"/>
          </p:cNvPicPr>
          <p:nvPr/>
        </p:nvPicPr>
        <p:blipFill rotWithShape="1">
          <a:blip r:embed="rId4"/>
          <a:srcRect l="1354" t="5128" r="1473"/>
          <a:stretch/>
        </p:blipFill>
        <p:spPr>
          <a:xfrm>
            <a:off x="8015842" y="351693"/>
            <a:ext cx="4173627" cy="6506306"/>
          </a:xfrm>
          <a:prstGeom prst="rect">
            <a:avLst/>
          </a:prstGeom>
        </p:spPr>
      </p:pic>
    </p:spTree>
    <p:extLst>
      <p:ext uri="{BB962C8B-B14F-4D97-AF65-F5344CB8AC3E}">
        <p14:creationId xmlns:p14="http://schemas.microsoft.com/office/powerpoint/2010/main" val="83939840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B831BB-85B7-6CEE-28B6-DAC2DB37BAD1}"/>
              </a:ext>
            </a:extLst>
          </p:cNvPr>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noFill/>
            </a:endParaRPr>
          </a:p>
        </p:txBody>
      </p:sp>
      <p:pic>
        <p:nvPicPr>
          <p:cNvPr id="12" name="Picture 11">
            <a:extLst>
              <a:ext uri="{FF2B5EF4-FFF2-40B4-BE49-F238E27FC236}">
                <a16:creationId xmlns:a16="http://schemas.microsoft.com/office/drawing/2014/main" id="{C9C6B0FE-5351-6035-89C9-D4DB6C4A7C9B}"/>
              </a:ext>
            </a:extLst>
          </p:cNvPr>
          <p:cNvPicPr>
            <a:picLocks noChangeAspect="1"/>
          </p:cNvPicPr>
          <p:nvPr/>
        </p:nvPicPr>
        <p:blipFill>
          <a:blip r:embed="rId3"/>
          <a:srcRect/>
          <a:stretch/>
        </p:blipFill>
        <p:spPr>
          <a:xfrm>
            <a:off x="4606227" y="1939227"/>
            <a:ext cx="2979547" cy="2979547"/>
          </a:xfrm>
          <a:prstGeom prst="rect">
            <a:avLst/>
          </a:prstGeom>
          <a:effectLst>
            <a:glow rad="101600">
              <a:schemeClr val="accent3">
                <a:satMod val="175000"/>
                <a:alpha val="40000"/>
              </a:schemeClr>
            </a:glow>
            <a:reflection blurRad="6350" stA="50000" endA="275" endPos="40000" dist="101600" dir="5400000" sy="-100000" algn="bl" rotWithShape="0"/>
          </a:effectLst>
        </p:spPr>
      </p:pic>
      <p:sp>
        <p:nvSpPr>
          <p:cNvPr id="2" name="TextBox 1">
            <a:extLst>
              <a:ext uri="{FF2B5EF4-FFF2-40B4-BE49-F238E27FC236}">
                <a16:creationId xmlns:a16="http://schemas.microsoft.com/office/drawing/2014/main" id="{9E1297A1-222C-727F-D1E6-735CCBBD029D}"/>
              </a:ext>
            </a:extLst>
          </p:cNvPr>
          <p:cNvSpPr txBox="1"/>
          <p:nvPr/>
        </p:nvSpPr>
        <p:spPr>
          <a:xfrm>
            <a:off x="4016205" y="554115"/>
            <a:ext cx="4159600" cy="830997"/>
          </a:xfrm>
          <a:prstGeom prst="rect">
            <a:avLst/>
          </a:prstGeom>
          <a:noFill/>
        </p:spPr>
        <p:txBody>
          <a:bodyPr wrap="none" rtlCol="0">
            <a:spAutoFit/>
          </a:bodyPr>
          <a:lstStyle/>
          <a:p>
            <a:pPr algn="ctr"/>
            <a:r>
              <a:rPr lang="en-US" sz="4800" dirty="0" err="1">
                <a:effectLst>
                  <a:glow rad="101600">
                    <a:schemeClr val="accent2">
                      <a:satMod val="175000"/>
                      <a:alpha val="40000"/>
                    </a:schemeClr>
                  </a:glow>
                </a:effectLst>
              </a:rPr>
              <a:t>AutomationGuru</a:t>
            </a:r>
            <a:endParaRPr lang="en-CA" sz="4800" dirty="0">
              <a:effectLst>
                <a:glow rad="101600">
                  <a:schemeClr val="accent2">
                    <a:satMod val="175000"/>
                    <a:alpha val="40000"/>
                  </a:schemeClr>
                </a:glow>
              </a:effectLst>
            </a:endParaRPr>
          </a:p>
        </p:txBody>
      </p:sp>
      <p:pic>
        <p:nvPicPr>
          <p:cNvPr id="4" name="Picture 3">
            <a:extLst>
              <a:ext uri="{FF2B5EF4-FFF2-40B4-BE49-F238E27FC236}">
                <a16:creationId xmlns:a16="http://schemas.microsoft.com/office/drawing/2014/main" id="{EE6E9DF6-7EDD-5780-8B11-E18DA9705183}"/>
              </a:ext>
            </a:extLst>
          </p:cNvPr>
          <p:cNvPicPr>
            <a:picLocks noChangeAspect="1"/>
          </p:cNvPicPr>
          <p:nvPr/>
        </p:nvPicPr>
        <p:blipFill>
          <a:blip r:embed="rId4"/>
          <a:stretch>
            <a:fillRect/>
          </a:stretch>
        </p:blipFill>
        <p:spPr>
          <a:xfrm>
            <a:off x="174776" y="0"/>
            <a:ext cx="3666653" cy="6858000"/>
          </a:xfrm>
          <a:prstGeom prst="rect">
            <a:avLst/>
          </a:prstGeom>
        </p:spPr>
      </p:pic>
      <p:pic>
        <p:nvPicPr>
          <p:cNvPr id="8" name="Picture 7">
            <a:extLst>
              <a:ext uri="{FF2B5EF4-FFF2-40B4-BE49-F238E27FC236}">
                <a16:creationId xmlns:a16="http://schemas.microsoft.com/office/drawing/2014/main" id="{E854BBD6-A815-4C7C-3FE8-D1B4BF58D62A}"/>
              </a:ext>
            </a:extLst>
          </p:cNvPr>
          <p:cNvPicPr>
            <a:picLocks noChangeAspect="1"/>
          </p:cNvPicPr>
          <p:nvPr/>
        </p:nvPicPr>
        <p:blipFill>
          <a:blip r:embed="rId5"/>
          <a:stretch>
            <a:fillRect/>
          </a:stretch>
        </p:blipFill>
        <p:spPr>
          <a:xfrm>
            <a:off x="8841684" y="0"/>
            <a:ext cx="3175540" cy="6858000"/>
          </a:xfrm>
          <a:prstGeom prst="rect">
            <a:avLst/>
          </a:prstGeom>
        </p:spPr>
      </p:pic>
    </p:spTree>
    <p:extLst>
      <p:ext uri="{BB962C8B-B14F-4D97-AF65-F5344CB8AC3E}">
        <p14:creationId xmlns:p14="http://schemas.microsoft.com/office/powerpoint/2010/main" val="306005631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B831BB-85B7-6CEE-28B6-DAC2DB37BAD1}"/>
              </a:ext>
            </a:extLst>
          </p:cNvPr>
          <p:cNvSpPr>
            <a:spLocks noGrp="1" noRot="1" noMove="1" noResize="1" noEditPoints="1" noAdjustHandles="1" noChangeArrowheads="1" noChangeShapeType="1"/>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noFill/>
            </a:endParaRPr>
          </a:p>
        </p:txBody>
      </p:sp>
      <p:pic>
        <p:nvPicPr>
          <p:cNvPr id="12" name="Picture 11">
            <a:extLst>
              <a:ext uri="{FF2B5EF4-FFF2-40B4-BE49-F238E27FC236}">
                <a16:creationId xmlns:a16="http://schemas.microsoft.com/office/drawing/2014/main" id="{C9C6B0FE-5351-6035-89C9-D4DB6C4A7C9B}"/>
              </a:ext>
            </a:extLst>
          </p:cNvPr>
          <p:cNvPicPr>
            <a:picLocks noChangeAspect="1"/>
          </p:cNvPicPr>
          <p:nvPr/>
        </p:nvPicPr>
        <p:blipFill>
          <a:blip r:embed="rId3"/>
          <a:srcRect/>
          <a:stretch/>
        </p:blipFill>
        <p:spPr>
          <a:xfrm>
            <a:off x="1569729" y="1939227"/>
            <a:ext cx="2979547" cy="2979547"/>
          </a:xfrm>
          <a:prstGeom prst="rect">
            <a:avLst/>
          </a:prstGeom>
          <a:effectLst>
            <a:glow rad="101600">
              <a:schemeClr val="accent3">
                <a:satMod val="175000"/>
                <a:alpha val="40000"/>
              </a:schemeClr>
            </a:glow>
            <a:reflection blurRad="6350" stA="50000" endA="275" endPos="40000" dist="101600" dir="5400000" sy="-100000" algn="bl" rotWithShape="0"/>
          </a:effectLst>
        </p:spPr>
      </p:pic>
      <p:pic>
        <p:nvPicPr>
          <p:cNvPr id="7" name="Picture 6" descr="A screenshot of a computer&#10;&#10;Description automatically generated">
            <a:extLst>
              <a:ext uri="{FF2B5EF4-FFF2-40B4-BE49-F238E27FC236}">
                <a16:creationId xmlns:a16="http://schemas.microsoft.com/office/drawing/2014/main" id="{2E4073EE-8F41-5CAA-56BD-DFA1C606C33B}"/>
              </a:ext>
            </a:extLst>
          </p:cNvPr>
          <p:cNvPicPr>
            <a:picLocks noChangeAspect="1"/>
          </p:cNvPicPr>
          <p:nvPr/>
        </p:nvPicPr>
        <p:blipFill rotWithShape="1">
          <a:blip r:embed="rId4"/>
          <a:srcRect t="6848"/>
          <a:stretch/>
        </p:blipFill>
        <p:spPr>
          <a:xfrm>
            <a:off x="5054527" y="245386"/>
            <a:ext cx="6237449" cy="6367227"/>
          </a:xfrm>
          <a:prstGeom prst="rect">
            <a:avLst/>
          </a:prstGeom>
        </p:spPr>
      </p:pic>
    </p:spTree>
    <p:extLst>
      <p:ext uri="{BB962C8B-B14F-4D97-AF65-F5344CB8AC3E}">
        <p14:creationId xmlns:p14="http://schemas.microsoft.com/office/powerpoint/2010/main" val="34279951"/>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8B831BB-85B7-6CEE-28B6-DAC2DB37BAD1}"/>
              </a:ext>
            </a:extLst>
          </p:cNvPr>
          <p:cNvSpPr/>
          <p:nvPr/>
        </p:nvSpPr>
        <p:spPr>
          <a:xfrm>
            <a:off x="0" y="0"/>
            <a:ext cx="12192000" cy="6858000"/>
          </a:xfrm>
          <a:prstGeom prst="rect">
            <a:avLst/>
          </a:prstGeom>
          <a:solidFill>
            <a:srgbClr val="1C191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noFill/>
            </a:endParaRPr>
          </a:p>
        </p:txBody>
      </p:sp>
    </p:spTree>
    <p:extLst>
      <p:ext uri="{BB962C8B-B14F-4D97-AF65-F5344CB8AC3E}">
        <p14:creationId xmlns:p14="http://schemas.microsoft.com/office/powerpoint/2010/main" val="40387380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TM04033919[[fn=Circuit]]</Template>
  <TotalTime>632</TotalTime>
  <Words>442</Words>
  <Application>Microsoft Office PowerPoint</Application>
  <PresentationFormat>Widescreen</PresentationFormat>
  <Paragraphs>44</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Aptos</vt:lpstr>
      <vt:lpstr>Arial</vt:lpstr>
      <vt:lpstr>SegoeUIVariable</vt:lpstr>
      <vt:lpstr>Tw Cen MT</vt:lpstr>
      <vt:lpstr>ui-sans-serif</vt:lpstr>
      <vt:lpstr>Circuit</vt:lpstr>
      <vt:lpstr>elevating qe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Nicolas Luckie</dc:creator>
  <cp:lastModifiedBy>Nicolas Luckie</cp:lastModifiedBy>
  <cp:revision>93</cp:revision>
  <dcterms:created xsi:type="dcterms:W3CDTF">2024-04-13T22:39:13Z</dcterms:created>
  <dcterms:modified xsi:type="dcterms:W3CDTF">2024-04-16T04:07:39Z</dcterms:modified>
</cp:coreProperties>
</file>

<file path=docProps/thumbnail.jpeg>
</file>